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038"/>
    <a:srgbClr val="DF975D"/>
    <a:srgbClr val="ECC19E"/>
    <a:srgbClr val="C9B239"/>
    <a:srgbClr val="8C763C"/>
    <a:srgbClr val="C5B47F"/>
    <a:srgbClr val="DF9EFC"/>
    <a:srgbClr val="EBC3FD"/>
    <a:srgbClr val="CB63F9"/>
    <a:srgbClr val="7B2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DE6AE-B918-4944-95A0-E03D7E79A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16A5CD-1D40-4078-A5B0-3F8D481C6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89688D-3A4A-4493-BD97-1E2AE59C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623012-30EF-4599-B793-EB04DB94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9FD415-BD09-4012-8585-45D1B29C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95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F9430-6A4E-4FD6-9307-1F6F1126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87BD0B-0514-4A11-8773-FAE06A197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F18BF-16D7-44CB-BD4E-3CF3A70B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412C3C-2FA1-4088-A7BC-579DE24D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E51BAB-005C-42B4-B5DE-6D686FBD7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61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B37B5-9583-4355-8761-FD6DEE9D1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808F39-C1B4-43CB-A394-153C095E4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7D8D20-101D-4F98-A6CD-F904BCE9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F855A-9915-446D-86A7-C5FA62189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2D9044-4A66-4D86-8D51-2E45DA05C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57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6DB26-9B52-4BFC-8BC8-7F9E8497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29AA0F-48EE-4B08-AB6F-687746B82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07038C-E59A-4138-BF93-6DE0F5B70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9E7B7F-9618-4406-A9AF-FAF97B31A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9C0FF4-FFC3-4A4C-9BE6-848C9DAD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ED829F-13DA-47DE-83D8-2C5E9DDC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1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D7406-4849-47FE-A5A9-20D1247D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5827A0-7F60-45E5-AE94-8DF34C26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02736F-DF2D-4900-B69B-54216E6A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C2C859-ECC8-42DD-AFDE-D783AC72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DC9C0C-94C2-4D00-BCCD-2BE443A05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1D142E-8414-484A-ACE9-0AB57636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02B558-36C1-4AD9-9B00-62FBF725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D2FA2A-F69B-4BDB-B137-AFEF4846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10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F5BE9-595E-4EBB-936A-6853CB813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21511D-8349-4716-81D6-40D3CD85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4BD7A5-3001-430A-A926-A36AC236E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C4F928-4D44-42FA-88CA-7C5F05A9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8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4CCCDE-07ED-4FF2-B65D-4CD5AA63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4246FD-42D2-4225-8D05-47E343F4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4C04C2-9D0A-49AC-9DA9-45F7A62F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39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2903B-5C86-4757-ABE9-4DCE3EFBF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173B8D-9A56-4491-8DD7-58D74246D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3C4001-6D01-4943-B1CC-7AE23B735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731E99-209C-4A6A-B5F9-1BC86F551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4536D3-EA83-49B9-9E92-85616F27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58C077-11C1-4047-B609-685EA7A8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00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D95D1-090F-42A8-A94B-2F3713E63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DAD6E2-8D44-428F-82E2-980CBB80B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097891-A6F4-4F90-B58E-572EFD71C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561348-4126-462C-94A3-ADA824B22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C149A7-AB46-4915-9E2A-00D2F066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803D3A-F1C8-4B94-BE57-99B91855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04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BEBBA-C5C2-4439-9D13-9E24B009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379038-3DCE-4BC5-B100-3C5EE3472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2796EA-4405-4502-A43D-346698863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A9D57C-433A-4F4E-9344-4D9AB947A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53D385-E414-4F0D-A0B5-449A7517F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89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590BE4-36B2-444F-B81C-937681B1E7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1E0B76-BE03-4F8F-A33C-9C7C19282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436985-0FF8-46E9-8044-1B5DCA992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570AAC-3ED5-4928-811A-FC68A06B5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E44BB7-004A-411C-916A-2C7B9EC0C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80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58257-94D8-4F0F-87BC-254C47C83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0ABDD2-DC67-41BE-A3F1-2C6701712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EE4F61-CD70-41CF-B83A-7EF8AFBB1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0F481-5A21-4A78-ACC9-671A962CD3A2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C94018-D0CD-423E-BE3F-B519448AB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5C0C37-E204-4E39-829F-5D27A9B4F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5F9AA-2663-456B-8B6A-7B3A54968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5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slide" Target="slide3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slide" Target="slide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image" Target="../media/image13.png"/><Relationship Id="rId10" Type="http://schemas.microsoft.com/office/2007/relationships/hdphoto" Target="../media/hdphoto2.wdp"/><Relationship Id="rId4" Type="http://schemas.openxmlformats.org/officeDocument/2006/relationships/slide" Target="slide7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6.jpeg"/><Relationship Id="rId7" Type="http://schemas.openxmlformats.org/officeDocument/2006/relationships/image" Target="../media/image1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slide" Target="slide6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ncient-mythology.ru/zlatorunnyj-baran/" TargetMode="Externa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304D38-37DD-4992-8ACC-2AC79FE86534}"/>
              </a:ext>
            </a:extLst>
          </p:cNvPr>
          <p:cNvSpPr/>
          <p:nvPr/>
        </p:nvSpPr>
        <p:spPr>
          <a:xfrm>
            <a:off x="-3" y="-7863"/>
            <a:ext cx="12191999" cy="1870219"/>
          </a:xfrm>
          <a:prstGeom prst="rect">
            <a:avLst/>
          </a:prstGeom>
          <a:solidFill>
            <a:srgbClr val="C5B47F"/>
          </a:solidFill>
          <a:ln>
            <a:solidFill>
              <a:srgbClr val="C5B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1" y="5011368"/>
            <a:ext cx="12191999" cy="186235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6647754" y="1313750"/>
            <a:ext cx="6858001" cy="4230498"/>
          </a:xfrm>
          <a:prstGeom prst="trapezoid">
            <a:avLst>
              <a:gd name="adj" fmla="val 44368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1313754" y="1313753"/>
            <a:ext cx="6858001" cy="4230498"/>
          </a:xfrm>
          <a:prstGeom prst="trapezoid">
            <a:avLst>
              <a:gd name="adj" fmla="val 4440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9D5EA1-F2CE-408B-BE0C-28AF5A35E49F}"/>
              </a:ext>
            </a:extLst>
          </p:cNvPr>
          <p:cNvSpPr/>
          <p:nvPr/>
        </p:nvSpPr>
        <p:spPr>
          <a:xfrm>
            <a:off x="4230496" y="1854495"/>
            <a:ext cx="3731010" cy="3141150"/>
          </a:xfrm>
          <a:prstGeom prst="rect">
            <a:avLst/>
          </a:prstGeom>
          <a:solidFill>
            <a:srgbClr val="D88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Picture 6" descr="Портал из песчаника, Портал, Старая дверь, Ар-нуво, Дверь, Исторически, Старый, Антиквариат, Песчаный камень, Вход в дом, png">
            <a:extLst>
              <a:ext uri="{FF2B5EF4-FFF2-40B4-BE49-F238E27FC236}">
                <a16:creationId xmlns:a16="http://schemas.microsoft.com/office/drawing/2014/main" id="{60847755-E4A4-4A3A-A37E-4BC55DF5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6" b="99800" l="3056" r="96667">
                        <a14:foregroundMark x1="26111" y1="19561" x2="26111" y2="19561"/>
                        <a14:foregroundMark x1="18611" y1="8184" x2="18611" y2="8184"/>
                        <a14:foregroundMark x1="21667" y1="12176" x2="21667" y2="12176"/>
                        <a14:foregroundMark x1="23333" y1="15968" x2="23333" y2="15968"/>
                        <a14:foregroundMark x1="24167" y1="17764" x2="24167" y2="17764"/>
                        <a14:foregroundMark x1="11389" y1="6188" x2="38056" y2="19162"/>
                        <a14:foregroundMark x1="38056" y1="19162" x2="48889" y2="11776"/>
                        <a14:foregroundMark x1="48889" y1="11776" x2="64444" y2="9581"/>
                        <a14:foregroundMark x1="64444" y1="9581" x2="78611" y2="14371"/>
                        <a14:foregroundMark x1="78611" y1="14371" x2="46667" y2="8184"/>
                        <a14:foregroundMark x1="46667" y1="8184" x2="67500" y2="5389"/>
                        <a14:foregroundMark x1="67500" y1="5389" x2="68611" y2="6188"/>
                        <a14:foregroundMark x1="86944" y1="3393" x2="38333" y2="5589"/>
                        <a14:foregroundMark x1="38333" y1="5589" x2="25278" y2="2196"/>
                        <a14:foregroundMark x1="25278" y1="2196" x2="16389" y2="2196"/>
                        <a14:foregroundMark x1="94167" y1="2595" x2="96667" y2="2794"/>
                        <a14:foregroundMark x1="3611" y1="2196" x2="3611" y2="2196"/>
                        <a14:foregroundMark x1="17222" y1="61477" x2="17222" y2="61477"/>
                        <a14:foregroundMark x1="87222" y1="73253" x2="87222" y2="73253"/>
                        <a14:foregroundMark x1="56944" y1="91417" x2="56944" y2="91417"/>
                        <a14:foregroundMark x1="23333" y1="91417" x2="73333" y2="92814"/>
                        <a14:foregroundMark x1="73333" y1="92814" x2="84722" y2="80639"/>
                        <a14:foregroundMark x1="84722" y1="80639" x2="85833" y2="58283"/>
                        <a14:foregroundMark x1="85833" y1="58283" x2="28333" y2="52695"/>
                        <a14:foregroundMark x1="28333" y1="52695" x2="18056" y2="60080"/>
                        <a14:foregroundMark x1="18056" y1="60080" x2="15833" y2="84431"/>
                        <a14:foregroundMark x1="15833" y1="84431" x2="18056" y2="94810"/>
                        <a14:foregroundMark x1="18056" y1="94810" x2="22778" y2="96407"/>
                        <a14:foregroundMark x1="73333" y1="97804" x2="45000" y2="99800"/>
                        <a14:foregroundMark x1="45000" y1="99800" x2="28889" y2="96008"/>
                        <a14:foregroundMark x1="28889" y1="96008" x2="28056" y2="95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33" y="1775279"/>
            <a:ext cx="2614398" cy="328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84259887-92BA-4E78-A2D7-13D1F01B3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4" b="97964" l="2716" r="93930">
                        <a14:foregroundMark x1="54313" y1="7665" x2="53994" y2="19521"/>
                        <a14:foregroundMark x1="41693" y1="23952" x2="46965" y2="30898"/>
                        <a14:foregroundMark x1="54313" y1="3234" x2="54313" y2="3234"/>
                        <a14:foregroundMark x1="69808" y1="94371" x2="69808" y2="94371"/>
                        <a14:foregroundMark x1="11981" y1="90659" x2="11981" y2="90659"/>
                        <a14:foregroundMark x1="7668" y1="91976" x2="7668" y2="91976"/>
                        <a14:foregroundMark x1="3035" y1="88024" x2="3035" y2="88024"/>
                        <a14:foregroundMark x1="94089" y1="49940" x2="94089" y2="49940"/>
                        <a14:foregroundMark x1="63738" y1="97964" x2="63738" y2="9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82" y="3419986"/>
            <a:ext cx="2142072" cy="28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352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68C7F4-C0C3-468E-9FF1-EFEC72A47502}"/>
              </a:ext>
            </a:extLst>
          </p:cNvPr>
          <p:cNvSpPr/>
          <p:nvPr/>
        </p:nvSpPr>
        <p:spPr>
          <a:xfrm>
            <a:off x="-3" y="-7863"/>
            <a:ext cx="12191999" cy="1870219"/>
          </a:xfrm>
          <a:prstGeom prst="rect">
            <a:avLst/>
          </a:prstGeom>
          <a:solidFill>
            <a:srgbClr val="C5B47F"/>
          </a:solidFill>
          <a:ln>
            <a:solidFill>
              <a:srgbClr val="C5B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08" y="552004"/>
            <a:ext cx="4848071" cy="6858000"/>
          </a:xfrm>
          <a:prstGeom prst="rect">
            <a:avLst/>
          </a:prstGeom>
          <a:scene3d>
            <a:camera prst="orthographicFront">
              <a:rot lat="21000000" lon="3900000" rev="0"/>
            </a:camera>
            <a:lightRig rig="threePt" dir="t"/>
          </a:scene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0" y="5814097"/>
            <a:ext cx="12191996" cy="105035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7677078" y="2333779"/>
            <a:ext cx="6848698" cy="2181139"/>
          </a:xfrm>
          <a:prstGeom prst="trapezoid">
            <a:avLst>
              <a:gd name="adj" fmla="val 4282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2300225" y="2284474"/>
            <a:ext cx="6848699" cy="2248249"/>
          </a:xfrm>
          <a:prstGeom prst="trapezoid">
            <a:avLst>
              <a:gd name="adj" fmla="val 43071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2181134" y="919206"/>
            <a:ext cx="7829721" cy="4978787"/>
          </a:xfrm>
          <a:prstGeom prst="rect">
            <a:avLst/>
          </a:prstGeom>
          <a:solidFill>
            <a:srgbClr val="ECC19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1C1FD3-B97B-42F6-A583-960ABFCE2B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4" t="72954" r="33476" b="-705"/>
          <a:stretch/>
        </p:blipFill>
        <p:spPr>
          <a:xfrm>
            <a:off x="6019738" y="5295011"/>
            <a:ext cx="3956703" cy="1869129"/>
          </a:xfrm>
          <a:prstGeom prst="rect">
            <a:avLst/>
          </a:prstGeom>
        </p:spPr>
      </p:pic>
      <p:pic>
        <p:nvPicPr>
          <p:cNvPr id="21" name="Рисунок 20">
            <a:hlinkClick r:id="rId4" action="ppaction://hlinksldjump"/>
            <a:extLst>
              <a:ext uri="{FF2B5EF4-FFF2-40B4-BE49-F238E27FC236}">
                <a16:creationId xmlns:a16="http://schemas.microsoft.com/office/drawing/2014/main" id="{C88A6167-4032-4757-B802-BF9F1AAEA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387" y="1225359"/>
            <a:ext cx="4155263" cy="4155263"/>
          </a:xfrm>
          <a:prstGeom prst="rect">
            <a:avLst/>
          </a:prstGeom>
        </p:spPr>
      </p:pic>
      <p:sp>
        <p:nvSpPr>
          <p:cNvPr id="6" name="AutoShape 6" descr="im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9721" y="552004"/>
            <a:ext cx="4848071" cy="6858000"/>
          </a:xfrm>
          <a:prstGeom prst="rect">
            <a:avLst/>
          </a:prstGeom>
          <a:scene3d>
            <a:camera prst="orthographicFront">
              <a:rot lat="21000000" lon="3900000" rev="0"/>
            </a:camera>
            <a:lightRig rig="threePt" dir="t"/>
          </a:scene3d>
        </p:spPr>
      </p:pic>
      <p:pic>
        <p:nvPicPr>
          <p:cNvPr id="29" name="Рисунок 2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508" y="691347"/>
            <a:ext cx="4848071" cy="6858000"/>
          </a:xfrm>
          <a:prstGeom prst="rect">
            <a:avLst/>
          </a:prstGeom>
          <a:scene3d>
            <a:camera prst="orthographicFront">
              <a:rot lat="21000000" lon="6600000" rev="21594000"/>
            </a:camera>
            <a:lightRig rig="threePt" dir="t"/>
          </a:scene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61A958-CA1A-46FB-8F72-4919B5FD2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511" y="1257587"/>
            <a:ext cx="6341884" cy="5510365"/>
          </a:xfrm>
          <a:prstGeom prst="rect">
            <a:avLst/>
          </a:prstGeom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1F2A5D7F-21FD-439F-A6DA-038A895EE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34" b="97964" l="2716" r="93930">
                        <a14:foregroundMark x1="54313" y1="7665" x2="53994" y2="19521"/>
                        <a14:foregroundMark x1="41693" y1="23952" x2="46965" y2="30898"/>
                        <a14:foregroundMark x1="54313" y1="3234" x2="54313" y2="3234"/>
                        <a14:foregroundMark x1="69808" y1="94371" x2="69808" y2="94371"/>
                        <a14:foregroundMark x1="11981" y1="90659" x2="11981" y2="90659"/>
                        <a14:foregroundMark x1="7668" y1="91976" x2="7668" y2="91976"/>
                        <a14:foregroundMark x1="3035" y1="88024" x2="3035" y2="88024"/>
                        <a14:foregroundMark x1="94089" y1="49940" x2="94089" y2="49940"/>
                        <a14:foregroundMark x1="63738" y1="97964" x2="63738" y2="9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41458" y="3757355"/>
            <a:ext cx="2142072" cy="28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32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DB7E4DE-CBFB-482E-A080-7A1915360CDD}"/>
              </a:ext>
            </a:extLst>
          </p:cNvPr>
          <p:cNvSpPr/>
          <p:nvPr/>
        </p:nvSpPr>
        <p:spPr>
          <a:xfrm>
            <a:off x="4614729" y="555477"/>
            <a:ext cx="6209134" cy="40934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Божественное дитя Химера </a:t>
            </a:r>
          </a:p>
          <a:p>
            <a:r>
              <a:rPr lang="ru-RU" sz="20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Сила: </a:t>
            </a:r>
            <a:r>
              <a:rPr lang="ru-RU" sz="2000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:Говорит химера на ограниченной форме языка древних драконов. Но её речи удосуживаются услышать только те существа, которые превосходят её по силе.</a:t>
            </a:r>
          </a:p>
          <a:p>
            <a:r>
              <a:rPr lang="ru-RU" sz="20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Строение тела: </a:t>
            </a:r>
            <a:r>
              <a:rPr lang="ru-RU" sz="2000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Мощное строение тела и качества троих животных делают химер достойными противниками в бою. Прыть, львиная сила, змеиная хитрость и изворотливость не сравниться с многими чудовищами.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Братья и сестры: </a:t>
            </a:r>
            <a:r>
              <a:rPr lang="ru-RU" sz="2000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Цербер, Немейский лев, </a:t>
            </a:r>
            <a:r>
              <a:rPr lang="ru-RU" sz="2000" dirty="0" err="1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Колхидский</a:t>
            </a:r>
            <a:r>
              <a:rPr lang="ru-RU" sz="2000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 Дракон</a:t>
            </a:r>
            <a:br>
              <a:rPr lang="ru-RU" sz="2000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</a:br>
            <a:endParaRPr lang="ru-RU" sz="2000" dirty="0">
              <a:solidFill>
                <a:schemeClr val="tx1"/>
              </a:solidFill>
              <a:latin typeface="ZWAdobeF" pitchFamily="2" charset="0"/>
              <a:cs typeface="ZWAdobeF" pitchFamily="2" charset="0"/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8" t="4849" r="27904" b="66817"/>
          <a:stretch/>
        </p:blipFill>
        <p:spPr>
          <a:xfrm>
            <a:off x="498764" y="5314330"/>
            <a:ext cx="945572" cy="10525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0418" y="-433281"/>
            <a:ext cx="6800123" cy="68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48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96000"/>
              </a:schemeClr>
            </a:gs>
            <a:gs pos="0">
              <a:srgbClr val="B9CBE9">
                <a:alpha val="0"/>
              </a:srgb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D743170-C290-476D-A468-FCEC95BAFD40}"/>
              </a:ext>
            </a:extLst>
          </p:cNvPr>
          <p:cNvSpPr/>
          <p:nvPr/>
        </p:nvSpPr>
        <p:spPr>
          <a:xfrm>
            <a:off x="-3" y="-7863"/>
            <a:ext cx="12191999" cy="1870219"/>
          </a:xfrm>
          <a:prstGeom prst="rect">
            <a:avLst/>
          </a:prstGeom>
          <a:solidFill>
            <a:srgbClr val="C5B47F"/>
          </a:solidFill>
          <a:ln>
            <a:solidFill>
              <a:srgbClr val="C5B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0" y="5814097"/>
            <a:ext cx="12191996" cy="105035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7640324" y="2318029"/>
            <a:ext cx="6848698" cy="2181139"/>
          </a:xfrm>
          <a:prstGeom prst="trapezoid">
            <a:avLst>
              <a:gd name="adj" fmla="val 4282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2300225" y="2284474"/>
            <a:ext cx="6848699" cy="2248249"/>
          </a:xfrm>
          <a:prstGeom prst="trapezoid">
            <a:avLst>
              <a:gd name="adj" fmla="val 43071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2181134" y="919206"/>
            <a:ext cx="7829721" cy="4978787"/>
          </a:xfrm>
          <a:prstGeom prst="rect">
            <a:avLst/>
          </a:prstGeom>
          <a:solidFill>
            <a:srgbClr val="ECC19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8B65156-479C-41CF-9207-317A06E0FC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611" y="1014220"/>
            <a:ext cx="4624422" cy="46244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A657A8-6756-423E-BF21-698A74D43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23376"/>
            <a:ext cx="5632290" cy="40693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0B94B1-00D6-465D-99A3-C150A7998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18" y="2050613"/>
            <a:ext cx="5067503" cy="3703402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08" y="552004"/>
            <a:ext cx="4848071" cy="6858000"/>
          </a:xfrm>
          <a:prstGeom prst="rect">
            <a:avLst/>
          </a:prstGeom>
          <a:scene3d>
            <a:camera prst="orthographicFront">
              <a:rot lat="21000000" lon="3900000" rev="0"/>
            </a:camera>
            <a:lightRig rig="threePt" dir="t"/>
          </a:scene3d>
        </p:spPr>
      </p:pic>
      <p:pic>
        <p:nvPicPr>
          <p:cNvPr id="25" name="Рисунок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251" y="803006"/>
            <a:ext cx="4848071" cy="6858000"/>
          </a:xfrm>
          <a:prstGeom prst="rect">
            <a:avLst/>
          </a:prstGeom>
          <a:scene3d>
            <a:camera prst="orthographicFront">
              <a:rot lat="21000000" lon="6600000" rev="21594000"/>
            </a:camera>
            <a:lightRig rig="threePt" dir="t"/>
          </a:scene3d>
        </p:spPr>
      </p:pic>
      <p:pic>
        <p:nvPicPr>
          <p:cNvPr id="20" name="Picture 4" descr="Picture background">
            <a:extLst>
              <a:ext uri="{FF2B5EF4-FFF2-40B4-BE49-F238E27FC236}">
                <a16:creationId xmlns:a16="http://schemas.microsoft.com/office/drawing/2014/main" id="{2FD304BA-A424-4179-8F78-79882EED9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34" b="97964" l="2716" r="93930">
                        <a14:foregroundMark x1="54313" y1="7665" x2="53994" y2="19521"/>
                        <a14:foregroundMark x1="41693" y1="23952" x2="46965" y2="30898"/>
                        <a14:foregroundMark x1="54313" y1="3234" x2="54313" y2="3234"/>
                        <a14:foregroundMark x1="69808" y1="94371" x2="69808" y2="94371"/>
                        <a14:foregroundMark x1="11981" y1="90659" x2="11981" y2="90659"/>
                        <a14:foregroundMark x1="7668" y1="91976" x2="7668" y2="91976"/>
                        <a14:foregroundMark x1="3035" y1="88024" x2="3035" y2="88024"/>
                        <a14:foregroundMark x1="94089" y1="49940" x2="94089" y2="49940"/>
                        <a14:foregroundMark x1="63738" y1="97964" x2="63738" y2="9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5391" y="3800245"/>
            <a:ext cx="2142072" cy="28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06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8" t="4849" r="27904" b="66817"/>
          <a:stretch/>
        </p:blipFill>
        <p:spPr>
          <a:xfrm>
            <a:off x="498764" y="5314330"/>
            <a:ext cx="945572" cy="105251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3EBBA8-3685-46E9-8020-7C97C4918A5E}"/>
              </a:ext>
            </a:extLst>
          </p:cNvPr>
          <p:cNvSpPr/>
          <p:nvPr/>
        </p:nvSpPr>
        <p:spPr>
          <a:xfrm>
            <a:off x="971550" y="974058"/>
            <a:ext cx="5124450" cy="23899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2A2A2C"/>
                </a:solidFill>
                <a:latin typeface="ZWAdobeF" pitchFamily="2" charset="0"/>
                <a:cs typeface="ZWAdobeF" pitchFamily="2" charset="0"/>
              </a:rPr>
              <a:t>Делом жизни пса стало служение верой и правдой богу </a:t>
            </a:r>
            <a:r>
              <a:rPr lang="ru-RU" b="1" dirty="0">
                <a:latin typeface="ZWAdobeF" pitchFamily="2" charset="0"/>
                <a:cs typeface="ZWAdobeF" pitchFamily="2" charset="0"/>
              </a:rPr>
              <a:t>Аиду</a:t>
            </a:r>
            <a:r>
              <a:rPr lang="ru-RU" dirty="0">
                <a:solidFill>
                  <a:srgbClr val="2A2A2C"/>
                </a:solidFill>
                <a:latin typeface="ZWAdobeF" pitchFamily="2" charset="0"/>
                <a:cs typeface="ZWAdobeF" pitchFamily="2" charset="0"/>
              </a:rPr>
              <a:t>. Обязанность Цербера – охрана выхода из мира мертвых, чтобы ни одна ушедшая «на тот свет» душа не сумела вернуться обратно к людям. А, как известно из мифов, попытки сбежать были не редкостью. При этом новых гостей (обязательно умерших) песик встречает радушно, мило виляя хвостом.</a:t>
            </a:r>
            <a:endParaRPr lang="ru-RU" dirty="0">
              <a:latin typeface="ZWAdobeF" pitchFamily="2" charset="0"/>
              <a:cs typeface="ZWAdobeF" pitchFamily="2" charset="0"/>
            </a:endParaRPr>
          </a:p>
        </p:txBody>
      </p:sp>
      <p:sp>
        <p:nvSpPr>
          <p:cNvPr id="3" name="AutoShape 2" descr="im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408" y="7937"/>
            <a:ext cx="7023085" cy="702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4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96000"/>
              </a:schemeClr>
            </a:gs>
            <a:gs pos="0">
              <a:srgbClr val="B9CBE9">
                <a:alpha val="0"/>
              </a:srgb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A76738F-7A54-4FAB-A177-4E504733C06B}"/>
              </a:ext>
            </a:extLst>
          </p:cNvPr>
          <p:cNvSpPr/>
          <p:nvPr/>
        </p:nvSpPr>
        <p:spPr>
          <a:xfrm>
            <a:off x="-3" y="-7863"/>
            <a:ext cx="12191999" cy="1870219"/>
          </a:xfrm>
          <a:prstGeom prst="rect">
            <a:avLst/>
          </a:prstGeom>
          <a:solidFill>
            <a:srgbClr val="C5B47F"/>
          </a:solidFill>
          <a:ln>
            <a:solidFill>
              <a:srgbClr val="C5B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0" y="5814097"/>
            <a:ext cx="12191996" cy="105035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7640324" y="2318029"/>
            <a:ext cx="6848698" cy="2181139"/>
          </a:xfrm>
          <a:prstGeom prst="trapezoid">
            <a:avLst>
              <a:gd name="adj" fmla="val 4282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2300225" y="2284474"/>
            <a:ext cx="6848699" cy="2248249"/>
          </a:xfrm>
          <a:prstGeom prst="trapezoid">
            <a:avLst>
              <a:gd name="adj" fmla="val 43071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2181137" y="877258"/>
            <a:ext cx="7829721" cy="4978787"/>
          </a:xfrm>
          <a:prstGeom prst="rect">
            <a:avLst/>
          </a:prstGeom>
          <a:solidFill>
            <a:srgbClr val="ECC19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08" y="552004"/>
            <a:ext cx="4848071" cy="6858000"/>
          </a:xfrm>
          <a:prstGeom prst="rect">
            <a:avLst/>
          </a:prstGeom>
          <a:scene3d>
            <a:camera prst="orthographicFront">
              <a:rot lat="21000000" lon="3900000" rev="0"/>
            </a:camera>
            <a:lightRig rig="threePt" dir="t"/>
          </a:scene3d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39" y="1001955"/>
            <a:ext cx="4529551" cy="4831521"/>
          </a:xfrm>
          <a:prstGeom prst="rect">
            <a:avLst/>
          </a:prstGeom>
        </p:spPr>
      </p:pic>
      <p:pic>
        <p:nvPicPr>
          <p:cNvPr id="32" name="Рисунок 3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637" y="608225"/>
            <a:ext cx="4848071" cy="6858000"/>
          </a:xfrm>
          <a:prstGeom prst="rect">
            <a:avLst/>
          </a:prstGeom>
          <a:scene3d>
            <a:camera prst="orthographicFront">
              <a:rot lat="21000000" lon="6600000" rev="21594000"/>
            </a:camera>
            <a:lightRig rig="threePt" dir="t"/>
          </a:scene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323123D-9834-4931-A7F9-DA7038074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339" y="3566903"/>
            <a:ext cx="5632290" cy="40693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61" y="2251674"/>
            <a:ext cx="2206521" cy="3571103"/>
          </a:xfrm>
          <a:prstGeom prst="rect">
            <a:avLst/>
          </a:prstGeom>
        </p:spPr>
      </p:pic>
      <p:pic>
        <p:nvPicPr>
          <p:cNvPr id="22" name="Picture 4" descr="Picture background">
            <a:extLst>
              <a:ext uri="{FF2B5EF4-FFF2-40B4-BE49-F238E27FC236}">
                <a16:creationId xmlns:a16="http://schemas.microsoft.com/office/drawing/2014/main" id="{A193A457-9EFF-4252-889C-A9D58D428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34" b="97964" l="2716" r="93930">
                        <a14:foregroundMark x1="54313" y1="7665" x2="53994" y2="19521"/>
                        <a14:foregroundMark x1="41693" y1="23952" x2="46965" y2="30898"/>
                        <a14:foregroundMark x1="54313" y1="3234" x2="54313" y2="3234"/>
                        <a14:foregroundMark x1="69808" y1="94371" x2="69808" y2="94371"/>
                        <a14:foregroundMark x1="11981" y1="90659" x2="11981" y2="90659"/>
                        <a14:foregroundMark x1="7668" y1="91976" x2="7668" y2="91976"/>
                        <a14:foregroundMark x1="3035" y1="88024" x2="3035" y2="88024"/>
                        <a14:foregroundMark x1="94089" y1="49940" x2="94089" y2="49940"/>
                        <a14:foregroundMark x1="63738" y1="97964" x2="63738" y2="9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8857" y="3724744"/>
            <a:ext cx="2142072" cy="28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6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9D393FE-7F3E-4E39-B0A3-64DE5CEEB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51859"/>
            <a:ext cx="6354282" cy="635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8" t="4849" r="27904" b="66817"/>
          <a:stretch/>
        </p:blipFill>
        <p:spPr>
          <a:xfrm>
            <a:off x="498764" y="5314330"/>
            <a:ext cx="945572" cy="1052512"/>
          </a:xfrm>
          <a:prstGeom prst="rect">
            <a:avLst/>
          </a:prstGeom>
        </p:spPr>
      </p:pic>
      <p:sp>
        <p:nvSpPr>
          <p:cNvPr id="3" name="AutoShape 2" descr="im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43EBBA8-3685-46E9-8020-7C97C4918A5E}"/>
              </a:ext>
            </a:extLst>
          </p:cNvPr>
          <p:cNvSpPr/>
          <p:nvPr/>
        </p:nvSpPr>
        <p:spPr>
          <a:xfrm>
            <a:off x="7015672" y="1905916"/>
            <a:ext cx="3546388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b="1" dirty="0"/>
              <a:t>Немейский лев</a:t>
            </a:r>
            <a:r>
              <a:rPr lang="ru-RU" dirty="0"/>
              <a:t> - сильный и огромный лев в древнегреческой мифологии, сын Тифона и Ехидны.</a:t>
            </a:r>
          </a:p>
          <a:p>
            <a:pPr fontAlgn="base"/>
            <a:r>
              <a:rPr lang="ru-RU" dirty="0"/>
              <a:t>У лева чудовищной величины с невероятно твёрдой шкурой, отчего её не брало ни одно оружие. </a:t>
            </a:r>
          </a:p>
          <a:p>
            <a:pPr fontAlgn="base"/>
            <a:r>
              <a:rPr lang="ru-RU" dirty="0"/>
              <a:t>Зверь жил в горах возле города   </a:t>
            </a:r>
            <a:r>
              <a:rPr lang="ru-RU" dirty="0" err="1"/>
              <a:t>Немеи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7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96000"/>
              </a:schemeClr>
            </a:gs>
            <a:gs pos="0">
              <a:srgbClr val="B9CBE9">
                <a:alpha val="0"/>
              </a:srgb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0" y="5814097"/>
            <a:ext cx="12191996" cy="105035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7640324" y="2318029"/>
            <a:ext cx="6848698" cy="2181139"/>
          </a:xfrm>
          <a:prstGeom prst="trapezoid">
            <a:avLst>
              <a:gd name="adj" fmla="val 4282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2300225" y="2284474"/>
            <a:ext cx="6848699" cy="2248249"/>
          </a:xfrm>
          <a:prstGeom prst="trapezoid">
            <a:avLst>
              <a:gd name="adj" fmla="val 43071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2181137" y="877258"/>
            <a:ext cx="7829721" cy="4978787"/>
          </a:xfrm>
          <a:prstGeom prst="rect">
            <a:avLst/>
          </a:prstGeom>
          <a:solidFill>
            <a:srgbClr val="ECC19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2" name="Picture 4" descr="https://ancient-mythology.ru/wp-content/uploads/2021/12/m20.1drakon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60" y="1045230"/>
            <a:ext cx="2460993" cy="23379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08" y="552004"/>
            <a:ext cx="4848071" cy="6858000"/>
          </a:xfrm>
          <a:prstGeom prst="rect">
            <a:avLst/>
          </a:prstGeom>
          <a:scene3d>
            <a:camera prst="orthographicFront">
              <a:rot lat="21000000" lon="3900000" rev="0"/>
            </a:camera>
            <a:lightRig rig="threePt" dir="t"/>
          </a:scene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3EC1F28-DE77-4D66-9922-9EB4784EE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757" y="2570517"/>
            <a:ext cx="7088378" cy="5121346"/>
          </a:xfrm>
          <a:prstGeom prst="rect">
            <a:avLst/>
          </a:prstGeom>
        </p:spPr>
      </p:pic>
      <p:pic>
        <p:nvPicPr>
          <p:cNvPr id="23" name="Рисунок 2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991" y="3474827"/>
            <a:ext cx="3714193" cy="2762729"/>
          </a:xfrm>
          <a:prstGeom prst="rect">
            <a:avLst/>
          </a:prstGeom>
        </p:spPr>
      </p:pic>
      <p:pic>
        <p:nvPicPr>
          <p:cNvPr id="30" name="Рисунок 2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68" y="679917"/>
            <a:ext cx="4848071" cy="6858000"/>
          </a:xfrm>
          <a:prstGeom prst="rect">
            <a:avLst/>
          </a:prstGeom>
          <a:scene3d>
            <a:camera prst="orthographicFront">
              <a:rot lat="21000000" lon="6600000" rev="21594000"/>
            </a:camera>
            <a:lightRig rig="threePt" dir="t"/>
          </a:scene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787" y="1833840"/>
            <a:ext cx="4848071" cy="37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20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1CEB96-958E-400D-BDE0-0F5611DFDF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8" t="4849" r="27904" b="66817"/>
          <a:stretch/>
        </p:blipFill>
        <p:spPr>
          <a:xfrm>
            <a:off x="498764" y="5314330"/>
            <a:ext cx="945572" cy="1052512"/>
          </a:xfrm>
          <a:prstGeom prst="rect">
            <a:avLst/>
          </a:prstGeom>
        </p:spPr>
      </p:pic>
      <p:sp>
        <p:nvSpPr>
          <p:cNvPr id="3" name="AutoShape 2" descr="im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C8B695BF-E3A3-49D3-B437-FE5625426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745" y="-50801"/>
            <a:ext cx="6770255" cy="677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43EBBA8-3685-46E9-8020-7C97C4918A5E}"/>
              </a:ext>
            </a:extLst>
          </p:cNvPr>
          <p:cNvSpPr/>
          <p:nvPr/>
        </p:nvSpPr>
        <p:spPr>
          <a:xfrm>
            <a:off x="155576" y="1026001"/>
            <a:ext cx="5099916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dirty="0" err="1"/>
              <a:t>Колхидский</a:t>
            </a:r>
            <a:r>
              <a:rPr lang="ru-RU" dirty="0"/>
              <a:t> дракон был гигантским посто­ян­но бодр­ст­ву­ю­щим змеем, охранявшим </a:t>
            </a:r>
            <a:r>
              <a:rPr lang="ru-RU" dirty="0">
                <a:hlinkClick r:id="rId5"/>
              </a:rPr>
              <a:t>Золотое Руно</a:t>
            </a:r>
            <a:r>
              <a:rPr lang="ru-RU" dirty="0"/>
              <a:t> в священной роще Ареса в Колхиде. Он был способен дышать огнем.</a:t>
            </a:r>
          </a:p>
          <a:p>
            <a:pPr fontAlgn="base"/>
            <a:r>
              <a:rPr lang="ru-RU" dirty="0"/>
              <a:t>У некоторых драконов в греческой мифологии есть волшебные зубы, которые можно сеять как семена. Из этого семени появляются полностью взрослые воины вместе со своим оружием. Зубы </a:t>
            </a:r>
            <a:r>
              <a:rPr lang="ru-RU" dirty="0" err="1"/>
              <a:t>Колхидского</a:t>
            </a:r>
            <a:r>
              <a:rPr lang="ru-RU" dirty="0"/>
              <a:t> дракона обладали этим свойством.</a:t>
            </a:r>
          </a:p>
          <a:p>
            <a:pPr fontAlgn="base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23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304D38-37DD-4992-8ACC-2AC79FE86534}"/>
              </a:ext>
            </a:extLst>
          </p:cNvPr>
          <p:cNvSpPr/>
          <p:nvPr/>
        </p:nvSpPr>
        <p:spPr>
          <a:xfrm>
            <a:off x="-3" y="-7863"/>
            <a:ext cx="12191999" cy="1870219"/>
          </a:xfrm>
          <a:prstGeom prst="rect">
            <a:avLst/>
          </a:prstGeom>
          <a:solidFill>
            <a:srgbClr val="C5B47F"/>
          </a:solidFill>
          <a:ln>
            <a:solidFill>
              <a:srgbClr val="C5B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A6D5F7-F233-4A85-9B61-EC0A5361A5F9}"/>
              </a:ext>
            </a:extLst>
          </p:cNvPr>
          <p:cNvSpPr/>
          <p:nvPr/>
        </p:nvSpPr>
        <p:spPr>
          <a:xfrm>
            <a:off x="-4" y="4999414"/>
            <a:ext cx="12191999" cy="18785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8C76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CD848874-4EDB-4E02-8F44-F44093C90C3C}"/>
              </a:ext>
            </a:extLst>
          </p:cNvPr>
          <p:cNvSpPr/>
          <p:nvPr/>
        </p:nvSpPr>
        <p:spPr>
          <a:xfrm rot="16200000" flipH="1">
            <a:off x="6652414" y="1333758"/>
            <a:ext cx="6858001" cy="4230498"/>
          </a:xfrm>
          <a:prstGeom prst="trapezoid">
            <a:avLst>
              <a:gd name="adj" fmla="val 44368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>
            <a:extLst>
              <a:ext uri="{FF2B5EF4-FFF2-40B4-BE49-F238E27FC236}">
                <a16:creationId xmlns:a16="http://schemas.microsoft.com/office/drawing/2014/main" id="{68F9460F-D593-4340-880D-8AFEDB816032}"/>
              </a:ext>
            </a:extLst>
          </p:cNvPr>
          <p:cNvSpPr/>
          <p:nvPr/>
        </p:nvSpPr>
        <p:spPr>
          <a:xfrm rot="5400000">
            <a:off x="-1302491" y="1302490"/>
            <a:ext cx="6858001" cy="4253025"/>
          </a:xfrm>
          <a:prstGeom prst="trapezoid">
            <a:avLst>
              <a:gd name="adj" fmla="val 44409"/>
            </a:avLst>
          </a:prstGeom>
          <a:solidFill>
            <a:srgbClr val="DF975D"/>
          </a:solidFill>
          <a:ln>
            <a:solidFill>
              <a:srgbClr val="DF9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6" descr="Портал из песчаника, Портал, Старая дверь, Ар-нуво, Дверь, Исторически, Старый, Антиквариат, Песчаный камень, Вход в дом, png">
            <a:extLst>
              <a:ext uri="{FF2B5EF4-FFF2-40B4-BE49-F238E27FC236}">
                <a16:creationId xmlns:a16="http://schemas.microsoft.com/office/drawing/2014/main" id="{770475EB-2414-4E5D-800F-C82E5342F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6" b="99800" l="3056" r="96667">
                        <a14:foregroundMark x1="26111" y1="19561" x2="26111" y2="19561"/>
                        <a14:foregroundMark x1="18611" y1="8184" x2="18611" y2="8184"/>
                        <a14:foregroundMark x1="21667" y1="12176" x2="21667" y2="12176"/>
                        <a14:foregroundMark x1="23333" y1="15968" x2="23333" y2="15968"/>
                        <a14:foregroundMark x1="24167" y1="17764" x2="24167" y2="17764"/>
                        <a14:foregroundMark x1="11389" y1="6188" x2="38056" y2="19162"/>
                        <a14:foregroundMark x1="38056" y1="19162" x2="48889" y2="11776"/>
                        <a14:foregroundMark x1="48889" y1="11776" x2="64444" y2="9581"/>
                        <a14:foregroundMark x1="64444" y1="9581" x2="78611" y2="14371"/>
                        <a14:foregroundMark x1="78611" y1="14371" x2="46667" y2="8184"/>
                        <a14:foregroundMark x1="46667" y1="8184" x2="67500" y2="5389"/>
                        <a14:foregroundMark x1="67500" y1="5389" x2="68611" y2="6188"/>
                        <a14:foregroundMark x1="86944" y1="3393" x2="38333" y2="5589"/>
                        <a14:foregroundMark x1="38333" y1="5589" x2="25278" y2="2196"/>
                        <a14:foregroundMark x1="25278" y1="2196" x2="16389" y2="2196"/>
                        <a14:foregroundMark x1="94167" y1="2595" x2="96667" y2="2794"/>
                        <a14:foregroundMark x1="3611" y1="2196" x2="3611" y2="2196"/>
                        <a14:foregroundMark x1="17222" y1="61477" x2="17222" y2="61477"/>
                        <a14:foregroundMark x1="87222" y1="73253" x2="87222" y2="73253"/>
                        <a14:foregroundMark x1="56944" y1="91417" x2="56944" y2="91417"/>
                        <a14:foregroundMark x1="23333" y1="91417" x2="73333" y2="92814"/>
                        <a14:foregroundMark x1="73333" y1="92814" x2="84722" y2="80639"/>
                        <a14:foregroundMark x1="84722" y1="80639" x2="85833" y2="58283"/>
                        <a14:foregroundMark x1="85833" y1="58283" x2="28333" y2="52695"/>
                        <a14:foregroundMark x1="28333" y1="52695" x2="18056" y2="60080"/>
                        <a14:foregroundMark x1="18056" y1="60080" x2="15833" y2="84431"/>
                        <a14:foregroundMark x1="15833" y1="84431" x2="18056" y2="94810"/>
                        <a14:foregroundMark x1="18056" y1="94810" x2="22778" y2="96407"/>
                        <a14:foregroundMark x1="73333" y1="97804" x2="45000" y2="99800"/>
                        <a14:foregroundMark x1="45000" y1="99800" x2="28889" y2="96008"/>
                        <a14:foregroundMark x1="28889" y1="96008" x2="28056" y2="95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33" y="1775279"/>
            <a:ext cx="2614398" cy="328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367BA11-AE59-40D3-BBFE-29D2E507D144}"/>
              </a:ext>
            </a:extLst>
          </p:cNvPr>
          <p:cNvSpPr/>
          <p:nvPr/>
        </p:nvSpPr>
        <p:spPr>
          <a:xfrm>
            <a:off x="4230496" y="1854495"/>
            <a:ext cx="3731010" cy="3141150"/>
          </a:xfrm>
          <a:prstGeom prst="rect">
            <a:avLst/>
          </a:prstGeom>
          <a:solidFill>
            <a:srgbClr val="D88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6" descr="Портал из песчаника, Портал, Старая дверь, Ар-нуво, Дверь, Исторически, Старый, Антиквариат, Песчаный камень, Вход в дом, png">
            <a:extLst>
              <a:ext uri="{FF2B5EF4-FFF2-40B4-BE49-F238E27FC236}">
                <a16:creationId xmlns:a16="http://schemas.microsoft.com/office/drawing/2014/main" id="{EDD50F9A-877C-48F5-BE76-F2D95DC67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6" b="99800" l="3056" r="96667">
                        <a14:foregroundMark x1="26111" y1="19561" x2="26111" y2="19561"/>
                        <a14:foregroundMark x1="18611" y1="8184" x2="18611" y2="8184"/>
                        <a14:foregroundMark x1="21667" y1="12176" x2="21667" y2="12176"/>
                        <a14:foregroundMark x1="23333" y1="15968" x2="23333" y2="15968"/>
                        <a14:foregroundMark x1="24167" y1="17764" x2="24167" y2="17764"/>
                        <a14:foregroundMark x1="11389" y1="6188" x2="38056" y2="19162"/>
                        <a14:foregroundMark x1="38056" y1="19162" x2="48889" y2="11776"/>
                        <a14:foregroundMark x1="48889" y1="11776" x2="64444" y2="9581"/>
                        <a14:foregroundMark x1="64444" y1="9581" x2="78611" y2="14371"/>
                        <a14:foregroundMark x1="78611" y1="14371" x2="46667" y2="8184"/>
                        <a14:foregroundMark x1="46667" y1="8184" x2="67500" y2="5389"/>
                        <a14:foregroundMark x1="67500" y1="5389" x2="68611" y2="6188"/>
                        <a14:foregroundMark x1="86944" y1="3393" x2="38333" y2="5589"/>
                        <a14:foregroundMark x1="38333" y1="5589" x2="25278" y2="2196"/>
                        <a14:foregroundMark x1="25278" y1="2196" x2="16389" y2="2196"/>
                        <a14:foregroundMark x1="94167" y1="2595" x2="96667" y2="2794"/>
                        <a14:foregroundMark x1="3611" y1="2196" x2="3611" y2="2196"/>
                        <a14:foregroundMark x1="17222" y1="61477" x2="17222" y2="61477"/>
                        <a14:foregroundMark x1="87222" y1="73253" x2="87222" y2="73253"/>
                        <a14:foregroundMark x1="56944" y1="91417" x2="56944" y2="91417"/>
                        <a14:foregroundMark x1="23333" y1="91417" x2="73333" y2="92814"/>
                        <a14:foregroundMark x1="73333" y1="92814" x2="84722" y2="80639"/>
                        <a14:foregroundMark x1="84722" y1="80639" x2="85833" y2="58283"/>
                        <a14:foregroundMark x1="85833" y1="58283" x2="28333" y2="52695"/>
                        <a14:foregroundMark x1="28333" y1="52695" x2="18056" y2="60080"/>
                        <a14:foregroundMark x1="18056" y1="60080" x2="15833" y2="84431"/>
                        <a14:foregroundMark x1="15833" y1="84431" x2="18056" y2="94810"/>
                        <a14:foregroundMark x1="18056" y1="94810" x2="22778" y2="96407"/>
                        <a14:foregroundMark x1="73333" y1="97804" x2="45000" y2="99800"/>
                        <a14:foregroundMark x1="45000" y1="99800" x2="28889" y2="96008"/>
                        <a14:foregroundMark x1="28889" y1="96008" x2="28056" y2="95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33" y="1775279"/>
            <a:ext cx="2614398" cy="328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88C70345-25A5-4120-A983-C9FB6A8D8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4" b="97964" l="2716" r="93930">
                        <a14:foregroundMark x1="54313" y1="7665" x2="53994" y2="19521"/>
                        <a14:foregroundMark x1="41693" y1="23952" x2="46965" y2="30898"/>
                        <a14:foregroundMark x1="54313" y1="3234" x2="54313" y2="3234"/>
                        <a14:foregroundMark x1="69808" y1="94371" x2="69808" y2="94371"/>
                        <a14:foregroundMark x1="11981" y1="90659" x2="11981" y2="90659"/>
                        <a14:foregroundMark x1="7668" y1="91976" x2="7668" y2="91976"/>
                        <a14:foregroundMark x1="3035" y1="88024" x2="3035" y2="88024"/>
                        <a14:foregroundMark x1="94089" y1="49940" x2="94089" y2="49940"/>
                        <a14:foregroundMark x1="63738" y1="97964" x2="63738" y2="9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82" y="3419986"/>
            <a:ext cx="2142072" cy="28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679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251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ZWAdobeF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Awis K</cp:lastModifiedBy>
  <cp:revision>51</cp:revision>
  <dcterms:created xsi:type="dcterms:W3CDTF">2023-01-17T08:30:38Z</dcterms:created>
  <dcterms:modified xsi:type="dcterms:W3CDTF">2025-03-30T15:53:46Z</dcterms:modified>
</cp:coreProperties>
</file>